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68" r:id="rId5"/>
    <p:sldId id="263" r:id="rId6"/>
    <p:sldId id="269" r:id="rId7"/>
    <p:sldId id="270" r:id="rId8"/>
    <p:sldId id="271" r:id="rId9"/>
    <p:sldId id="272" r:id="rId10"/>
    <p:sldId id="27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FFCC00"/>
    <a:srgbClr val="005FD2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69" autoAdjust="0"/>
    <p:restoredTop sz="94660"/>
  </p:normalViewPr>
  <p:slideViewPr>
    <p:cSldViewPr snapToGrid="0">
      <p:cViewPr varScale="1">
        <p:scale>
          <a:sx n="79" d="100"/>
          <a:sy n="79" d="100"/>
        </p:scale>
        <p:origin x="3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7476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17370514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159594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5928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6422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539150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D608339-D2C3-4CEF-B33A-F52007139209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48A91AD0-10D1-4307-9A0E-58A130F88EAE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8AB2A315-1C6C-4680-9931-9D40BB8D342F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9F7A2824-FDB3-4E1F-B8AE-DB2B87B89502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618C47C-F35B-4B06-869F-8A9AA82B37E7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3"/>
            <a:ext cx="7035117" cy="2471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29367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30.06.2021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2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0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Определение дефектов дорожного покрытия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046" y="5297409"/>
            <a:ext cx="3617626" cy="1424066"/>
          </a:xfrm>
        </p:spPr>
        <p:txBody>
          <a:bodyPr>
            <a:normAutofit/>
          </a:bodyPr>
          <a:lstStyle/>
          <a:p>
            <a:r>
              <a:rPr lang="ru-RU" sz="1600" dirty="0" smtClean="0"/>
              <a:t>Выполнил</a:t>
            </a:r>
            <a:r>
              <a:rPr lang="en-US" sz="1600" dirty="0" smtClean="0"/>
              <a:t>:</a:t>
            </a:r>
          </a:p>
          <a:p>
            <a:r>
              <a:rPr lang="ru-RU" sz="1600" dirty="0" smtClean="0"/>
              <a:t>Васильев Вадим</a:t>
            </a:r>
          </a:p>
          <a:p>
            <a:r>
              <a:rPr lang="ru-RU" sz="1600" dirty="0" smtClean="0"/>
              <a:t>20ВТ-09.04.03.01-о1</a:t>
            </a:r>
            <a:r>
              <a:rPr lang="en-US" sz="1600" dirty="0" smtClean="0"/>
              <a:t> 6(</a:t>
            </a:r>
            <a:r>
              <a:rPr lang="ru-RU" sz="1600" dirty="0" err="1" smtClean="0"/>
              <a:t>гр</a:t>
            </a:r>
            <a:r>
              <a:rPr lang="en-US" sz="1600" dirty="0" smtClean="0"/>
              <a:t>)</a:t>
            </a:r>
            <a:endParaRPr lang="ru-RU" sz="1600" dirty="0" smtClean="0"/>
          </a:p>
          <a:p>
            <a:r>
              <a:rPr lang="ru-RU" sz="1600" dirty="0" smtClean="0"/>
              <a:t>ЮФУ</a:t>
            </a:r>
            <a:endParaRPr lang="ru-RU" sz="16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809" y="3275966"/>
            <a:ext cx="1645919" cy="47548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Задачи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347366" y="3928564"/>
            <a:ext cx="7735674" cy="19479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/>
              <a:t>Собрать </a:t>
            </a:r>
            <a:r>
              <a:rPr lang="ru-RU" sz="2000" dirty="0" smtClean="0"/>
              <a:t>и разметить </a:t>
            </a:r>
            <a:r>
              <a:rPr lang="ru-RU" sz="2000" dirty="0" err="1" smtClean="0"/>
              <a:t>датасет</a:t>
            </a:r>
            <a:r>
              <a:rPr lang="ru-RU" sz="2000" dirty="0" smtClean="0"/>
              <a:t> </a:t>
            </a:r>
            <a:endParaRPr lang="ru-RU" sz="2000" dirty="0"/>
          </a:p>
          <a:p>
            <a:r>
              <a:rPr lang="ru-RU" sz="2000" dirty="0" smtClean="0"/>
              <a:t>Спроектировать </a:t>
            </a:r>
            <a:r>
              <a:rPr lang="en-US" sz="2000" dirty="0" smtClean="0"/>
              <a:t>, </a:t>
            </a:r>
            <a:r>
              <a:rPr lang="ru-RU" sz="2000" dirty="0" smtClean="0"/>
              <a:t>реализовать и обучить нейронную сеть</a:t>
            </a:r>
          </a:p>
          <a:p>
            <a:r>
              <a:rPr lang="ru-RU" sz="2000" dirty="0" smtClean="0"/>
              <a:t>Провести анализ обученной нейронной сети</a:t>
            </a:r>
          </a:p>
          <a:p>
            <a:r>
              <a:rPr lang="ru-RU" sz="2000" dirty="0" smtClean="0"/>
              <a:t>Спроектировать и реализовать интерфейс ПО</a:t>
            </a:r>
            <a:endParaRPr lang="ru-RU" sz="2000" dirty="0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1511809" y="724952"/>
            <a:ext cx="1237338" cy="442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347366" y="1237814"/>
            <a:ext cx="7446114" cy="10908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000" dirty="0" smtClean="0"/>
              <a:t>Создание программного приложения для определения трещин и различных дефектов дорожного покрытия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16041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Датасет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556461" y="1172918"/>
            <a:ext cx="8923836" cy="12617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smtClean="0"/>
              <a:t>Разбит на две части</a:t>
            </a:r>
            <a:r>
              <a:rPr lang="en-US" sz="2000" dirty="0" smtClean="0"/>
              <a:t>: train(80%) </a:t>
            </a:r>
            <a:r>
              <a:rPr lang="ru-RU" sz="2000" dirty="0" smtClean="0"/>
              <a:t>и </a:t>
            </a:r>
            <a:r>
              <a:rPr lang="en-US" sz="2000" dirty="0" err="1" smtClean="0"/>
              <a:t>val</a:t>
            </a:r>
            <a:r>
              <a:rPr lang="en-US" sz="2000" dirty="0" smtClean="0"/>
              <a:t>(</a:t>
            </a:r>
            <a:r>
              <a:rPr lang="ru-RU" sz="2000" dirty="0" smtClean="0"/>
              <a:t>20</a:t>
            </a:r>
            <a:r>
              <a:rPr lang="en-US" sz="2000" dirty="0" smtClean="0"/>
              <a:t>%)</a:t>
            </a:r>
          </a:p>
          <a:p>
            <a:pPr marL="0" indent="0" algn="ctr">
              <a:buNone/>
            </a:pPr>
            <a:r>
              <a:rPr lang="ru-RU" sz="2000" dirty="0" smtClean="0"/>
              <a:t>Два класса фотографий </a:t>
            </a:r>
            <a:r>
              <a:rPr lang="en-US" sz="2000" dirty="0" smtClean="0"/>
              <a:t>crack(200)/</a:t>
            </a:r>
            <a:r>
              <a:rPr lang="en-US" sz="2000" dirty="0" err="1" smtClean="0"/>
              <a:t>nocrack</a:t>
            </a:r>
            <a:r>
              <a:rPr lang="en-US" sz="2000" dirty="0" smtClean="0"/>
              <a:t>(150)</a:t>
            </a:r>
          </a:p>
          <a:p>
            <a:pPr marL="0" indent="0" algn="ctr">
              <a:buNone/>
            </a:pPr>
            <a:r>
              <a:rPr lang="ru-RU" sz="2000" dirty="0" smtClean="0"/>
              <a:t>Фотографии взяты из разных источников и имеют различное разрешение</a:t>
            </a:r>
            <a:endParaRPr lang="en-US" sz="2000" dirty="0" smtClean="0"/>
          </a:p>
          <a:p>
            <a:pPr algn="ctr"/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9" y="2867266"/>
            <a:ext cx="814096" cy="8140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42" y="2861904"/>
            <a:ext cx="815826" cy="8052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373" y="2864447"/>
            <a:ext cx="822916" cy="81208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049" y="2867269"/>
            <a:ext cx="815020" cy="837048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071386" y="2936293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859423" y="2926984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733300" y="2913101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918418" y="2899487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161" y="2879644"/>
            <a:ext cx="830804" cy="83080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922" y="2867447"/>
            <a:ext cx="855546" cy="85554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222" y="2853800"/>
            <a:ext cx="930016" cy="88170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4361" y="2859305"/>
            <a:ext cx="827688" cy="871830"/>
          </a:xfrm>
          <a:prstGeom prst="rect">
            <a:avLst/>
          </a:prstGeom>
        </p:spPr>
      </p:pic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491537" y="2936293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4518847" y="2919351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321845" y="2921103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217775" y="2911207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699" y="2855399"/>
            <a:ext cx="867752" cy="90156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0044" y="2864410"/>
            <a:ext cx="848050" cy="880666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274" y="3742876"/>
            <a:ext cx="946978" cy="94697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7636" y="3755068"/>
            <a:ext cx="922862" cy="92286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9836" y="3755775"/>
            <a:ext cx="921396" cy="87589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563" y="3766293"/>
            <a:ext cx="882956" cy="871336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4291" y="3787753"/>
            <a:ext cx="827722" cy="83875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2148" y="3787753"/>
            <a:ext cx="813988" cy="82498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4346" y="3819423"/>
            <a:ext cx="823814" cy="792128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92255" y="3809269"/>
            <a:ext cx="848114" cy="804054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74546" y="3796889"/>
            <a:ext cx="823482" cy="82348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8865" y="3779649"/>
            <a:ext cx="882016" cy="859104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47294" y="3788772"/>
            <a:ext cx="848702" cy="816472"/>
          </a:xfrm>
          <a:prstGeom prst="rect">
            <a:avLst/>
          </a:prstGeom>
        </p:spPr>
      </p:pic>
      <p:sp>
        <p:nvSpPr>
          <p:cNvPr id="38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104291" y="2907491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041466" y="2921205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088843" y="3807729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2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004892" y="3833266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952746" y="3835399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4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4830087" y="3833266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561000" y="3869549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172302" y="3871280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319675" y="3850999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48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243999" y="3850999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4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990774" y="3837926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599450" y="3826615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975676" y="3812389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02189" y="2894695"/>
            <a:ext cx="909724" cy="875176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7277" y="4657480"/>
            <a:ext cx="939290" cy="90362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11137" y="4653801"/>
            <a:ext cx="918556" cy="906626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63118" y="4640204"/>
            <a:ext cx="948890" cy="936566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35365" y="4643763"/>
            <a:ext cx="935674" cy="935672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96278" y="4648153"/>
            <a:ext cx="955136" cy="917922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575798" y="4639980"/>
            <a:ext cx="885162" cy="896806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84540" y="4654758"/>
            <a:ext cx="886594" cy="863862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9330" y="4666632"/>
            <a:ext cx="872028" cy="860702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85668" y="4662585"/>
            <a:ext cx="877706" cy="844374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09174" y="4665993"/>
            <a:ext cx="868734" cy="845872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123708" y="4640515"/>
            <a:ext cx="861518" cy="861516"/>
          </a:xfrm>
          <a:prstGeom prst="rect">
            <a:avLst/>
          </a:prstGeom>
        </p:spPr>
      </p:pic>
      <p:sp>
        <p:nvSpPr>
          <p:cNvPr id="6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06275" y="4755704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770610" y="4725275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6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722141" y="4712139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68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712948" y="4712139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6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4759654" y="4735917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717494" y="4733984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613270" y="4733274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2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441400" y="4727497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394267" y="4744297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4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233537" y="4726305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0220884" y="4743970"/>
            <a:ext cx="605791" cy="2916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crack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970865" y="2919351"/>
            <a:ext cx="772371" cy="2916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nocrack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11429"/>
            <a:ext cx="9083040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Компоненты сети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53440" y="1603288"/>
            <a:ext cx="8729472" cy="28467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ru-RU" sz="2000" dirty="0" smtClean="0"/>
              <a:t>Предварительно мы берём  </a:t>
            </a:r>
            <a:r>
              <a:rPr lang="ru-RU" sz="2000" dirty="0" err="1" smtClean="0"/>
              <a:t>предобученную</a:t>
            </a:r>
            <a:r>
              <a:rPr lang="ru-RU" sz="2000" dirty="0" smtClean="0"/>
              <a:t> </a:t>
            </a:r>
            <a:r>
              <a:rPr lang="en-US" sz="2000" dirty="0"/>
              <a:t> </a:t>
            </a:r>
            <a:r>
              <a:rPr lang="ru-RU" sz="2000" dirty="0" smtClean="0"/>
              <a:t>модель </a:t>
            </a:r>
            <a:r>
              <a:rPr lang="en-US" sz="2000" dirty="0" smtClean="0"/>
              <a:t>torchvision.model.resnet18, </a:t>
            </a:r>
            <a:r>
              <a:rPr lang="ru-RU" sz="2000" dirty="0" smtClean="0"/>
              <a:t>и к выходу </a:t>
            </a:r>
            <a:r>
              <a:rPr lang="ru-RU" sz="2000" dirty="0" err="1" smtClean="0"/>
              <a:t>свёрточных</a:t>
            </a:r>
            <a:r>
              <a:rPr lang="ru-RU" sz="2000" dirty="0" smtClean="0"/>
              <a:t> слоёв  подключаем </a:t>
            </a:r>
            <a:r>
              <a:rPr lang="ru-RU" sz="2000" dirty="0" err="1" smtClean="0"/>
              <a:t>полносвязный</a:t>
            </a:r>
            <a:r>
              <a:rPr lang="ru-RU" sz="2000" dirty="0" smtClean="0"/>
              <a:t> слой 512</a:t>
            </a:r>
            <a:r>
              <a:rPr lang="en-US" sz="2000" dirty="0" smtClean="0"/>
              <a:t>x2</a:t>
            </a:r>
          </a:p>
          <a:p>
            <a:pPr>
              <a:lnSpc>
                <a:spcPct val="160000"/>
              </a:lnSpc>
            </a:pPr>
            <a:r>
              <a:rPr lang="ru-RU" sz="2000" dirty="0" smtClean="0"/>
              <a:t>Оптимизатор </a:t>
            </a:r>
            <a:r>
              <a:rPr lang="en-US" sz="2000" dirty="0" smtClean="0"/>
              <a:t>SGD</a:t>
            </a:r>
          </a:p>
          <a:p>
            <a:pPr>
              <a:lnSpc>
                <a:spcPct val="160000"/>
              </a:lnSpc>
            </a:pPr>
            <a:r>
              <a:rPr lang="ru-RU" sz="2000" dirty="0" smtClean="0"/>
              <a:t>Метрики </a:t>
            </a:r>
            <a:r>
              <a:rPr lang="en-US" sz="2000" dirty="0" smtClean="0"/>
              <a:t>Loss </a:t>
            </a:r>
            <a:r>
              <a:rPr lang="ru-RU" sz="2000" dirty="0" smtClean="0"/>
              <a:t>и </a:t>
            </a:r>
            <a:r>
              <a:rPr lang="en-US" sz="2000" dirty="0" smtClean="0"/>
              <a:t>Accuracy</a:t>
            </a:r>
          </a:p>
          <a:p>
            <a:pPr>
              <a:lnSpc>
                <a:spcPct val="16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373269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37" y="763949"/>
            <a:ext cx="793434" cy="2420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18" y="781386"/>
            <a:ext cx="1219202" cy="2463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929" y="815940"/>
            <a:ext cx="1127762" cy="2255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569" y="1049319"/>
            <a:ext cx="3648500" cy="254765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110279"/>
            <a:ext cx="3653794" cy="244288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690" y="3633043"/>
            <a:ext cx="4389120" cy="31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9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975361" y="563245"/>
            <a:ext cx="7421880" cy="564515"/>
          </a:xfrm>
        </p:spPr>
        <p:txBody>
          <a:bodyPr/>
          <a:lstStyle/>
          <a:p>
            <a:r>
              <a:rPr lang="ru-RU" dirty="0" smtClean="0"/>
              <a:t>Программная реализация интерфейса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34" y="1499616"/>
            <a:ext cx="9262456" cy="4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108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273685"/>
            <a:ext cx="9257907" cy="690677"/>
          </a:xfrm>
        </p:spPr>
        <p:txBody>
          <a:bodyPr/>
          <a:lstStyle/>
          <a:p>
            <a:r>
              <a:rPr lang="ru-RU" dirty="0" smtClean="0"/>
              <a:t>Демонстрация работы чат-бота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28" y="992505"/>
            <a:ext cx="2887040" cy="57289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90" y="964891"/>
            <a:ext cx="2922780" cy="57289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69" y="964891"/>
            <a:ext cx="2855806" cy="57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13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886201" y="3144901"/>
            <a:ext cx="4233672" cy="732155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2920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Academy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Academy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Academy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</TotalTime>
  <Words>155</Words>
  <Application>Microsoft Office PowerPoint</Application>
  <PresentationFormat>Широкоэкранный</PresentationFormat>
  <Paragraphs>66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Calibri</vt:lpstr>
      <vt:lpstr>SamsungOne 800C</vt:lpstr>
      <vt:lpstr>SamsungOne 450C</vt:lpstr>
      <vt:lpstr>Arial</vt:lpstr>
      <vt:lpstr>Samsung IT Academy White</vt:lpstr>
      <vt:lpstr>Samsung IT Academy En</vt:lpstr>
      <vt:lpstr>Samsung IT Academy White En</vt:lpstr>
      <vt:lpstr>Определение дефектов дорожного покрытия</vt:lpstr>
      <vt:lpstr>Задачи:</vt:lpstr>
      <vt:lpstr>Датасет</vt:lpstr>
      <vt:lpstr>Компоненты сети</vt:lpstr>
      <vt:lpstr>Презентация PowerPoint</vt:lpstr>
      <vt:lpstr>Программная реализация интерфейса</vt:lpstr>
      <vt:lpstr>Демонстрация работы чат-бота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Васильев Вадим</cp:lastModifiedBy>
  <cp:revision>71</cp:revision>
  <dcterms:created xsi:type="dcterms:W3CDTF">2020-05-25T08:37:09Z</dcterms:created>
  <dcterms:modified xsi:type="dcterms:W3CDTF">2021-06-30T10:44:27Z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C:\Users\grebenkina.a\Downloads\SAMSUNG_IT_Academy_Presentation_Template_2020_PR.pptx</vt:lpwstr>
  </property>
</Properties>
</file>